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7" r:id="rId2"/>
    <p:sldId id="267" r:id="rId3"/>
    <p:sldId id="260" r:id="rId4"/>
    <p:sldId id="263" r:id="rId5"/>
    <p:sldId id="258" r:id="rId6"/>
    <p:sldId id="261" r:id="rId7"/>
    <p:sldId id="375" r:id="rId8"/>
    <p:sldId id="377" r:id="rId9"/>
    <p:sldId id="395" r:id="rId10"/>
    <p:sldId id="397" r:id="rId11"/>
    <p:sldId id="398" r:id="rId12"/>
    <p:sldId id="396" r:id="rId13"/>
    <p:sldId id="390" r:id="rId14"/>
    <p:sldId id="402" r:id="rId15"/>
    <p:sldId id="403" r:id="rId16"/>
    <p:sldId id="404" r:id="rId17"/>
    <p:sldId id="409" r:id="rId18"/>
    <p:sldId id="327" r:id="rId19"/>
    <p:sldId id="343" r:id="rId20"/>
    <p:sldId id="353" r:id="rId21"/>
    <p:sldId id="354" r:id="rId22"/>
    <p:sldId id="379" r:id="rId23"/>
    <p:sldId id="336" r:id="rId24"/>
    <p:sldId id="344" r:id="rId25"/>
    <p:sldId id="355" r:id="rId26"/>
    <p:sldId id="408" r:id="rId27"/>
    <p:sldId id="276" r:id="rId28"/>
    <p:sldId id="285" r:id="rId29"/>
    <p:sldId id="382" r:id="rId30"/>
    <p:sldId id="308" r:id="rId31"/>
    <p:sldId id="406" r:id="rId32"/>
    <p:sldId id="311" r:id="rId33"/>
    <p:sldId id="315" r:id="rId34"/>
    <p:sldId id="372" r:id="rId35"/>
    <p:sldId id="318" r:id="rId36"/>
    <p:sldId id="380" r:id="rId37"/>
    <p:sldId id="319" r:id="rId38"/>
    <p:sldId id="401" r:id="rId39"/>
    <p:sldId id="407" r:id="rId40"/>
    <p:sldId id="310" r:id="rId41"/>
    <p:sldId id="284" r:id="rId42"/>
    <p:sldId id="405" r:id="rId43"/>
    <p:sldId id="383" r:id="rId44"/>
    <p:sldId id="384" r:id="rId45"/>
    <p:sldId id="410" r:id="rId46"/>
    <p:sldId id="411" r:id="rId47"/>
    <p:sldId id="388" r:id="rId48"/>
    <p:sldId id="399" r:id="rId49"/>
    <p:sldId id="389" r:id="rId50"/>
    <p:sldId id="381" r:id="rId51"/>
    <p:sldId id="286" r:id="rId52"/>
    <p:sldId id="289"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1576" autoAdjust="0"/>
  </p:normalViewPr>
  <p:slideViewPr>
    <p:cSldViewPr snapToGrid="0">
      <p:cViewPr varScale="1">
        <p:scale>
          <a:sx n="106" d="100"/>
          <a:sy n="106" d="100"/>
        </p:scale>
        <p:origin x="754"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5/04/2019</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52</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19</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38</a:t>
            </a:fld>
            <a:endParaRPr lang="en-AU"/>
          </a:p>
        </p:txBody>
      </p:sp>
    </p:spTree>
    <p:extLst>
      <p:ext uri="{BB962C8B-B14F-4D97-AF65-F5344CB8AC3E}">
        <p14:creationId xmlns:p14="http://schemas.microsoft.com/office/powerpoint/2010/main" val="234590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39</a:t>
            </a:fld>
            <a:endParaRPr lang="en-AU"/>
          </a:p>
        </p:txBody>
      </p:sp>
    </p:spTree>
    <p:extLst>
      <p:ext uri="{BB962C8B-B14F-4D97-AF65-F5344CB8AC3E}">
        <p14:creationId xmlns:p14="http://schemas.microsoft.com/office/powerpoint/2010/main" val="222941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50</a:t>
            </a:fld>
            <a:endParaRPr lang="en-AU"/>
          </a:p>
        </p:txBody>
      </p:sp>
    </p:spTree>
    <p:extLst>
      <p:ext uri="{BB962C8B-B14F-4D97-AF65-F5344CB8AC3E}">
        <p14:creationId xmlns:p14="http://schemas.microsoft.com/office/powerpoint/2010/main" val="265187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50905" r="951" b="-874"/>
          <a:stretch/>
        </p:blipFill>
        <p:spPr>
          <a:xfrm>
            <a:off x="1854319" y="1155600"/>
            <a:ext cx="5435362" cy="2184400"/>
          </a:xfrm>
          <a:prstGeom prst="rect">
            <a:avLst/>
          </a:prstGeom>
        </p:spPr>
      </p:pic>
      <p:sp>
        <p:nvSpPr>
          <p:cNvPr id="10" name="Rectangle 9"/>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4944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Rectangle 3"/>
          <p:cNvSpPr/>
          <p:nvPr/>
        </p:nvSpPr>
        <p:spPr>
          <a:xfrm>
            <a:off x="2120265" y="2979420"/>
            <a:ext cx="4623436" cy="210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121920" y="897481"/>
            <a:ext cx="1740926" cy="830997"/>
          </a:xfrm>
          <a:prstGeom prst="rect">
            <a:avLst/>
          </a:prstGeom>
          <a:noFill/>
        </p:spPr>
        <p:txBody>
          <a:bodyPr wrap="none" rtlCol="0">
            <a:spAutoFit/>
          </a:bodyPr>
          <a:lstStyle/>
          <a:p>
            <a:pPr algn="ctr"/>
            <a:r>
              <a:rPr lang="en-AU" sz="2400" dirty="0" smtClean="0"/>
              <a:t>10 % habitat</a:t>
            </a:r>
          </a:p>
          <a:p>
            <a:pPr algn="ctr"/>
            <a:r>
              <a:rPr lang="en-AU" sz="2400" dirty="0" smtClean="0"/>
              <a:t> target</a:t>
            </a:r>
            <a:endParaRPr lang="en-AU" sz="2400" dirty="0"/>
          </a:p>
        </p:txBody>
      </p:sp>
      <p:sp>
        <p:nvSpPr>
          <p:cNvPr id="9" name="TextBox 8"/>
          <p:cNvSpPr txBox="1"/>
          <p:nvPr/>
        </p:nvSpPr>
        <p:spPr>
          <a:xfrm>
            <a:off x="6915979" y="880349"/>
            <a:ext cx="2101474" cy="1938992"/>
          </a:xfrm>
          <a:prstGeom prst="rect">
            <a:avLst/>
          </a:prstGeom>
          <a:noFill/>
        </p:spPr>
        <p:txBody>
          <a:bodyPr wrap="none" rtlCol="0">
            <a:spAutoFit/>
          </a:bodyPr>
          <a:lstStyle/>
          <a:p>
            <a:pPr algn="ctr"/>
            <a:r>
              <a:rPr lang="en-AU" sz="2400" dirty="0" smtClean="0"/>
              <a:t>10 % habitat</a:t>
            </a:r>
          </a:p>
          <a:p>
            <a:pPr algn="ctr"/>
            <a:r>
              <a:rPr lang="en-AU" sz="2400" dirty="0" smtClean="0"/>
              <a:t> target </a:t>
            </a:r>
          </a:p>
          <a:p>
            <a:pPr algn="ctr"/>
            <a:r>
              <a:rPr lang="en-AU" sz="2400" dirty="0" smtClean="0"/>
              <a:t>+</a:t>
            </a:r>
          </a:p>
          <a:p>
            <a:pPr algn="ctr"/>
            <a:r>
              <a:rPr lang="en-AU" sz="2400" dirty="0" smtClean="0"/>
              <a:t>95 % genetic </a:t>
            </a:r>
          </a:p>
          <a:p>
            <a:pPr algn="ctr"/>
            <a:r>
              <a:rPr lang="en-AU" sz="2400" dirty="0" smtClean="0"/>
              <a:t>variation target</a:t>
            </a:r>
          </a:p>
        </p:txBody>
      </p:sp>
      <p:cxnSp>
        <p:nvCxnSpPr>
          <p:cNvPr id="10" name="Elbow Connector 9"/>
          <p:cNvCxnSpPr>
            <a:stCxn id="6" idx="2"/>
          </p:cNvCxnSpPr>
          <p:nvPr/>
        </p:nvCxnSpPr>
        <p:spPr>
          <a:xfrm rot="16200000" flipH="1">
            <a:off x="1211840" y="1509020"/>
            <a:ext cx="306062" cy="744977"/>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601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0265" y="880349"/>
            <a:ext cx="4623436" cy="42021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552" y="897481"/>
            <a:ext cx="4591605" cy="4162199"/>
          </a:xfrm>
          <a:prstGeom prst="rect">
            <a:avLst/>
          </a:prstGeom>
        </p:spPr>
      </p:pic>
      <p:sp>
        <p:nvSpPr>
          <p:cNvPr id="2" name="Title 1"/>
          <p:cNvSpPr>
            <a:spLocks noGrp="1"/>
          </p:cNvSpPr>
          <p:nvPr>
            <p:ph type="title"/>
          </p:nvPr>
        </p:nvSpPr>
        <p:spPr>
          <a:xfrm>
            <a:off x="457200" y="23099"/>
            <a:ext cx="8229600" cy="857250"/>
          </a:xfrm>
        </p:spPr>
        <p:txBody>
          <a:bodyPr/>
          <a:lstStyle/>
          <a:p>
            <a:r>
              <a:rPr lang="en-AU" dirty="0" smtClean="0"/>
              <a:t>Case-study </a:t>
            </a:r>
            <a:endParaRPr lang="en-AU" dirty="0"/>
          </a:p>
        </p:txBody>
      </p:sp>
      <p:sp>
        <p:nvSpPr>
          <p:cNvPr id="4" name="Oval 3"/>
          <p:cNvSpPr/>
          <p:nvPr/>
        </p:nvSpPr>
        <p:spPr>
          <a:xfrm>
            <a:off x="3063240" y="161544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6111240" y="17526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286500" y="361950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3017520" y="3870960"/>
            <a:ext cx="266700" cy="2743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p:cNvCxnSpPr/>
          <p:nvPr/>
        </p:nvCxnSpPr>
        <p:spPr>
          <a:xfrm>
            <a:off x="3550920" y="1752600"/>
            <a:ext cx="2316480" cy="13716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97580" y="3870960"/>
            <a:ext cx="2613660" cy="11430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6385" y="897481"/>
            <a:ext cx="1671996" cy="830997"/>
          </a:xfrm>
          <a:prstGeom prst="rect">
            <a:avLst/>
          </a:prstGeom>
          <a:noFill/>
        </p:spPr>
        <p:txBody>
          <a:bodyPr wrap="none" rtlCol="0">
            <a:spAutoFit/>
          </a:bodyPr>
          <a:lstStyle/>
          <a:p>
            <a:pPr algn="ctr"/>
            <a:r>
              <a:rPr lang="en-AU" sz="2400" dirty="0" smtClean="0"/>
              <a:t>10% habitat</a:t>
            </a:r>
          </a:p>
          <a:p>
            <a:pPr algn="ctr"/>
            <a:r>
              <a:rPr lang="en-AU" sz="2400" dirty="0" smtClean="0"/>
              <a:t> target</a:t>
            </a:r>
            <a:endParaRPr lang="en-AU" sz="2400" dirty="0"/>
          </a:p>
        </p:txBody>
      </p:sp>
      <p:sp>
        <p:nvSpPr>
          <p:cNvPr id="18" name="TextBox 17"/>
          <p:cNvSpPr txBox="1"/>
          <p:nvPr/>
        </p:nvSpPr>
        <p:spPr>
          <a:xfrm>
            <a:off x="6915979" y="880349"/>
            <a:ext cx="2101474" cy="1938992"/>
          </a:xfrm>
          <a:prstGeom prst="rect">
            <a:avLst/>
          </a:prstGeom>
          <a:noFill/>
        </p:spPr>
        <p:txBody>
          <a:bodyPr wrap="none" rtlCol="0">
            <a:spAutoFit/>
          </a:bodyPr>
          <a:lstStyle/>
          <a:p>
            <a:pPr algn="ctr"/>
            <a:r>
              <a:rPr lang="en-AU" sz="2400" dirty="0" smtClean="0"/>
              <a:t>10% habitat</a:t>
            </a:r>
          </a:p>
          <a:p>
            <a:pPr algn="ctr"/>
            <a:r>
              <a:rPr lang="en-AU" sz="2400" dirty="0" smtClean="0"/>
              <a:t> target </a:t>
            </a:r>
          </a:p>
          <a:p>
            <a:pPr algn="ctr"/>
            <a:r>
              <a:rPr lang="en-AU" sz="2400" dirty="0" smtClean="0"/>
              <a:t>+</a:t>
            </a:r>
          </a:p>
          <a:p>
            <a:pPr algn="ctr"/>
            <a:r>
              <a:rPr lang="en-AU" sz="2400" dirty="0" smtClean="0"/>
              <a:t>95% genetic </a:t>
            </a:r>
          </a:p>
          <a:p>
            <a:pPr algn="ctr"/>
            <a:r>
              <a:rPr lang="en-AU" sz="2400" dirty="0" smtClean="0"/>
              <a:t>variation target</a:t>
            </a:r>
          </a:p>
        </p:txBody>
      </p:sp>
      <p:cxnSp>
        <p:nvCxnSpPr>
          <p:cNvPr id="19" name="Elbow Connector 18"/>
          <p:cNvCxnSpPr>
            <a:stCxn id="17" idx="2"/>
          </p:cNvCxnSpPr>
          <p:nvPr/>
        </p:nvCxnSpPr>
        <p:spPr>
          <a:xfrm rot="16200000" flipH="1">
            <a:off x="1211840" y="1509021"/>
            <a:ext cx="306062" cy="744976"/>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8" idx="1"/>
          </p:cNvCxnSpPr>
          <p:nvPr/>
        </p:nvCxnSpPr>
        <p:spPr>
          <a:xfrm flipH="1">
            <a:off x="6915979" y="1846580"/>
            <a:ext cx="582101" cy="32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27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000"/>
            <a:ext cx="8229600" cy="2743200"/>
          </a:xfrm>
        </p:spPr>
        <p:txBody>
          <a:bodyPr>
            <a:normAutofit fontScale="90000"/>
          </a:bodyPr>
          <a:lstStyle/>
          <a:p>
            <a:r>
              <a:rPr lang="en-AU" dirty="0" smtClean="0"/>
              <a:t>Can we use environmental and geographic variables as surrogates </a:t>
            </a:r>
            <a:br>
              <a:rPr lang="en-AU" dirty="0" smtClean="0"/>
            </a:br>
            <a:r>
              <a:rPr lang="en-AU" dirty="0" smtClean="0"/>
              <a:t>for genetic variation in </a:t>
            </a:r>
            <a:br>
              <a:rPr lang="en-AU" dirty="0" smtClean="0"/>
            </a:br>
            <a:r>
              <a:rPr lang="en-AU" dirty="0" smtClean="0"/>
              <a:t>conservation planning?</a:t>
            </a:r>
            <a:endParaRPr lang="en-AU" dirty="0"/>
          </a:p>
        </p:txBody>
      </p:sp>
      <p:sp>
        <p:nvSpPr>
          <p:cNvPr id="3" name="TextBox 2"/>
          <p:cNvSpPr txBox="1"/>
          <p:nvPr/>
        </p:nvSpPr>
        <p:spPr>
          <a:xfrm>
            <a:off x="6647419" y="4774168"/>
            <a:ext cx="2496581" cy="369332"/>
          </a:xfrm>
          <a:prstGeom prst="rect">
            <a:avLst/>
          </a:prstGeom>
          <a:noFill/>
        </p:spPr>
        <p:txBody>
          <a:bodyPr wrap="none" rtlCol="0">
            <a:spAutoFit/>
          </a:bodyPr>
          <a:lstStyle/>
          <a:p>
            <a:r>
              <a:rPr lang="en-AU" dirty="0" smtClean="0"/>
              <a:t>Hanson </a:t>
            </a:r>
            <a:r>
              <a:rPr lang="en-AU" i="1" dirty="0" smtClean="0"/>
              <a:t>et al. </a:t>
            </a:r>
            <a:r>
              <a:rPr lang="en-AU" dirty="0" smtClean="0"/>
              <a:t>2017 PNAS</a:t>
            </a:r>
            <a:endParaRPr lang="en-AU" dirty="0"/>
          </a:p>
        </p:txBody>
      </p:sp>
    </p:spTree>
    <p:extLst>
      <p:ext uri="{BB962C8B-B14F-4D97-AF65-F5344CB8AC3E}">
        <p14:creationId xmlns:p14="http://schemas.microsoft.com/office/powerpoint/2010/main" val="2749255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Evolutionary 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9313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877732"/>
            <a:ext cx="9144000" cy="12657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8229600" cy="3756645"/>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a:t>
            </a:r>
            <a:r>
              <a:rPr lang="en-AU" dirty="0" smtClean="0"/>
              <a:t>Possingham</a:t>
            </a:r>
          </a:p>
          <a:p>
            <a:r>
              <a:rPr lang="en-AU" dirty="0"/>
              <a:t>Stuart Butchart</a:t>
            </a:r>
          </a:p>
          <a:p>
            <a:endParaRPr lang="en-AU" dirty="0"/>
          </a:p>
          <a:p>
            <a:pPr marL="0" indent="0">
              <a:buNone/>
            </a:pPr>
            <a:endParaRPr lang="en-AU" dirty="0" smtClean="0"/>
          </a:p>
          <a:p>
            <a:endParaRPr lang="en-AU" dirty="0" smtClean="0"/>
          </a:p>
        </p:txBody>
      </p:sp>
      <p:sp>
        <p:nvSpPr>
          <p:cNvPr id="4" name="TextBox 3"/>
          <p:cNvSpPr txBox="1"/>
          <p:nvPr/>
        </p:nvSpPr>
        <p:spPr>
          <a:xfrm>
            <a:off x="4849085" y="857250"/>
            <a:ext cx="4156364" cy="2554545"/>
          </a:xfrm>
          <a:prstGeom prst="rect">
            <a:avLst/>
          </a:prstGeom>
          <a:noFill/>
        </p:spPr>
        <p:txBody>
          <a:bodyPr wrap="square" rtlCol="0">
            <a:spAutoFit/>
          </a:bodyPr>
          <a:lstStyle/>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pPr marL="457200" indent="-457200">
              <a:buFont typeface="Arial" panose="020B0604020202020204" pitchFamily="34" charset="0"/>
              <a:buChar char="•"/>
            </a:pPr>
            <a:r>
              <a:rPr lang="en-AU" sz="3200" dirty="0" err="1" smtClean="0"/>
              <a:t>IntraBioDiv</a:t>
            </a:r>
            <a:r>
              <a:rPr lang="en-AU" sz="3200" dirty="0" smtClean="0"/>
              <a:t> project</a:t>
            </a:r>
          </a:p>
          <a:p>
            <a:pPr marL="457200" indent="-457200">
              <a:buFont typeface="Arial" panose="020B0604020202020204" pitchFamily="34" charset="0"/>
              <a:buChar char="•"/>
            </a:pPr>
            <a:r>
              <a:rPr lang="en-AU" sz="3200" dirty="0" err="1" smtClean="0"/>
              <a:t>NeCTAR</a:t>
            </a:r>
            <a:endParaRPr lang="en-AU" sz="3200" b="1" dirty="0"/>
          </a:p>
        </p:txBody>
      </p:sp>
      <p:pic>
        <p:nvPicPr>
          <p:cNvPr id="12290" name="Picture 2" descr="Image result for ceed logo uq"/>
          <p:cNvPicPr>
            <a:picLocks noChangeAspect="1" noChangeArrowheads="1"/>
          </p:cNvPicPr>
          <p:nvPr/>
        </p:nvPicPr>
        <p:blipFill rotWithShape="1">
          <a:blip r:embed="rId3">
            <a:extLst>
              <a:ext uri="{28A0092B-C50C-407E-A947-70E740481C1C}">
                <a14:useLocalDpi xmlns:a14="http://schemas.microsoft.com/office/drawing/2010/main" val="0"/>
              </a:ext>
            </a:extLst>
          </a:blip>
          <a:srcRect t="14967"/>
          <a:stretch/>
        </p:blipFill>
        <p:spPr bwMode="auto">
          <a:xfrm>
            <a:off x="4010186" y="3953933"/>
            <a:ext cx="4024679" cy="11895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749" y="3969406"/>
            <a:ext cx="3761743"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ectar logo australia compu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4453" y="4062541"/>
            <a:ext cx="1249361" cy="93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10476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798" b="15107"/>
          <a:stretch/>
        </p:blipFill>
        <p:spPr bwMode="auto">
          <a:xfrm>
            <a:off x="69274" y="2142521"/>
            <a:ext cx="8978400" cy="2085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47890" y="1364400"/>
            <a:ext cx="9040692" cy="6810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50401" y="1022020"/>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79674" y="881090"/>
            <a:ext cx="429329" cy="196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537965" y="1140432"/>
            <a:ext cx="650438" cy="3845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414430" y="611157"/>
            <a:ext cx="650438" cy="52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5312238" y="881090"/>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3211172" y="846953"/>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8537630" y="4091604"/>
            <a:ext cx="650438" cy="749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4000" b="1" dirty="0" smtClean="0"/>
              <a:t>Can surrogates inform our decisions?</a:t>
            </a:r>
            <a:endParaRPr lang="en-AU" sz="4000" b="1" dirty="0"/>
          </a:p>
        </p:txBody>
      </p:sp>
      <p:sp>
        <p:nvSpPr>
          <p:cNvPr id="16" name="Rectangle 15"/>
          <p:cNvSpPr/>
          <p:nvPr/>
        </p:nvSpPr>
        <p:spPr>
          <a:xfrm>
            <a:off x="5553929" y="1151071"/>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8364324" y="1118904"/>
            <a:ext cx="1089275" cy="1105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7" t="65732" r="326" b="-1450"/>
          <a:stretch/>
        </p:blipFill>
        <p:spPr bwMode="auto">
          <a:xfrm>
            <a:off x="1471290" y="1515938"/>
            <a:ext cx="6792178"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3" name="Rectangle 2"/>
          <p:cNvSpPr/>
          <p:nvPr/>
        </p:nvSpPr>
        <p:spPr>
          <a:xfrm>
            <a:off x="4851400" y="845128"/>
            <a:ext cx="3759200" cy="4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4529667" y="4157133"/>
            <a:ext cx="821266"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7" t="65732" r="326" b="-1450"/>
          <a:stretch/>
        </p:blipFill>
        <p:spPr bwMode="auto">
          <a:xfrm>
            <a:off x="1471290" y="1515938"/>
            <a:ext cx="6792178"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848720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85000" lnSpcReduction="10000"/>
          </a:bodyPr>
          <a:lstStyle/>
          <a:p>
            <a:r>
              <a:rPr lang="en-AU" dirty="0" smtClean="0"/>
              <a:t>Effective for most studied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016104"/>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8778" y="4774168"/>
            <a:ext cx="3192862" cy="369332"/>
          </a:xfrm>
          <a:prstGeom prst="rect">
            <a:avLst/>
          </a:prstGeom>
          <a:noFill/>
        </p:spPr>
        <p:txBody>
          <a:bodyPr wrap="none" rtlCol="0">
            <a:spAutoFit/>
          </a:bodyPr>
          <a:lstStyle/>
          <a:p>
            <a:r>
              <a:rPr lang="en-AU" dirty="0" smtClean="0"/>
              <a:t>Hanson </a:t>
            </a:r>
            <a:r>
              <a:rPr lang="en-AU" i="1" dirty="0" smtClean="0"/>
              <a:t>et al.</a:t>
            </a:r>
            <a:r>
              <a:rPr lang="en-AU" dirty="0" smtClean="0"/>
              <a:t> 2019 J. Appl. Ecol.</a:t>
            </a:r>
            <a:endParaRPr lang="en-AU" dirty="0"/>
          </a:p>
        </p:txBody>
      </p:sp>
      <p:sp>
        <p:nvSpPr>
          <p:cNvPr id="9" name="Title 1"/>
          <p:cNvSpPr>
            <a:spLocks noGrp="1"/>
          </p:cNvSpPr>
          <p:nvPr>
            <p:ph type="title"/>
          </p:nvPr>
        </p:nvSpPr>
        <p:spPr>
          <a:xfrm>
            <a:off x="457200" y="1581150"/>
            <a:ext cx="8229600" cy="1581149"/>
          </a:xfrm>
        </p:spPr>
        <p:txBody>
          <a:bodyPr>
            <a:normAutofit fontScale="90000"/>
          </a:bodyPr>
          <a:lstStyle/>
          <a:p>
            <a:r>
              <a:rPr lang="en-AU" dirty="0" smtClean="0"/>
              <a:t>How good are conventional approaches for capturing gene flow and can we do better?</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59017"/>
            <a:ext cx="8788400" cy="1107383"/>
          </a:xfrm>
        </p:spPr>
        <p:txBody>
          <a:bodyPr>
            <a:noAutofit/>
          </a:bodyPr>
          <a:lstStyle/>
          <a:p>
            <a:r>
              <a:rPr lang="en-AU" sz="3600" dirty="0" smtClean="0"/>
              <a:t>Conventional approaches for connectivity</a:t>
            </a:r>
            <a:endParaRPr lang="en-AU" sz="3600" dirty="0"/>
          </a:p>
        </p:txBody>
      </p:sp>
      <p:pic>
        <p:nvPicPr>
          <p:cNvPr id="2050" name="Picture 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490" y="1503679"/>
            <a:ext cx="4305709" cy="3528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800" y="1503679"/>
            <a:ext cx="4262284" cy="2677656"/>
          </a:xfrm>
          <a:prstGeom prst="rect">
            <a:avLst/>
          </a:prstGeom>
          <a:noFill/>
        </p:spPr>
        <p:txBody>
          <a:bodyPr wrap="square" rtlCol="0">
            <a:spAutoFit/>
          </a:bodyPr>
          <a:lstStyle/>
          <a:p>
            <a:pPr marL="285750" indent="-285750">
              <a:buFont typeface="Arial" panose="020B0604020202020204" pitchFamily="34" charset="0"/>
              <a:buChar char="•"/>
            </a:pPr>
            <a:r>
              <a:rPr lang="en-AU" sz="2800" dirty="0" smtClean="0"/>
              <a:t>More clumped -&gt;            more connectivity</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species-specific data</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landscape data</a:t>
            </a:r>
            <a:endParaRPr lang="en-AU" sz="2800" dirty="0"/>
          </a:p>
        </p:txBody>
      </p:sp>
    </p:spTree>
    <p:extLst>
      <p:ext uri="{BB962C8B-B14F-4D97-AF65-F5344CB8AC3E}">
        <p14:creationId xmlns:p14="http://schemas.microsoft.com/office/powerpoint/2010/main" val="3658199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Reserve selection using genetic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1600" y="1129040"/>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3640997" y="30943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3640997" y="25755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81611" y="19032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79400" y="3961188"/>
            <a:ext cx="2082409" cy="1009469"/>
            <a:chOff x="330200" y="3961188"/>
            <a:chExt cx="2082409" cy="1009469"/>
          </a:xfrm>
        </p:grpSpPr>
        <p:sp>
          <p:nvSpPr>
            <p:cNvPr id="105" name="Rectangle 104"/>
            <p:cNvSpPr/>
            <p:nvPr/>
          </p:nvSpPr>
          <p:spPr>
            <a:xfrm>
              <a:off x="3302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3302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836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83601" y="4508992"/>
              <a:ext cx="1529008" cy="461665"/>
            </a:xfrm>
            <a:prstGeom prst="rect">
              <a:avLst/>
            </a:prstGeom>
            <a:noFill/>
          </p:spPr>
          <p:txBody>
            <a:bodyPr wrap="none" rtlCol="0">
              <a:spAutoFit/>
            </a:bodyPr>
            <a:lstStyle/>
            <a:p>
              <a:r>
                <a:rPr lang="en-AU" sz="2400" dirty="0" smtClean="0"/>
                <a:t>Unsuitable</a:t>
              </a:r>
              <a:endParaRPr lang="en-AU" sz="2400" dirty="0"/>
            </a:p>
          </p:txBody>
        </p:sp>
      </p:grpSp>
      <p:grpSp>
        <p:nvGrpSpPr>
          <p:cNvPr id="24" name="Group 23"/>
          <p:cNvGrpSpPr/>
          <p:nvPr/>
        </p:nvGrpSpPr>
        <p:grpSpPr>
          <a:xfrm>
            <a:off x="3485982" y="3964907"/>
            <a:ext cx="2816180" cy="1009469"/>
            <a:chOff x="3485982" y="3964907"/>
            <a:chExt cx="2816180" cy="1009469"/>
          </a:xfrm>
        </p:grpSpPr>
        <p:sp>
          <p:nvSpPr>
            <p:cNvPr id="108" name="Rectangle 107"/>
            <p:cNvSpPr/>
            <p:nvPr/>
          </p:nvSpPr>
          <p:spPr>
            <a:xfrm>
              <a:off x="3485982" y="3969372"/>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485982" y="4502772"/>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TextBox 109"/>
            <p:cNvSpPr txBox="1"/>
            <p:nvPr/>
          </p:nvSpPr>
          <p:spPr>
            <a:xfrm>
              <a:off x="3957609" y="3964907"/>
              <a:ext cx="2344553" cy="461665"/>
            </a:xfrm>
            <a:prstGeom prst="rect">
              <a:avLst/>
            </a:prstGeom>
            <a:noFill/>
          </p:spPr>
          <p:txBody>
            <a:bodyPr wrap="none" rtlCol="0">
              <a:spAutoFit/>
            </a:bodyPr>
            <a:lstStyle/>
            <a:p>
              <a:r>
                <a:rPr lang="en-AU" sz="2400" dirty="0" smtClean="0"/>
                <a:t>High connectivity</a:t>
              </a:r>
              <a:endParaRPr lang="en-AU" sz="2400" dirty="0"/>
            </a:p>
          </p:txBody>
        </p:sp>
        <p:sp>
          <p:nvSpPr>
            <p:cNvPr id="112" name="TextBox 111"/>
            <p:cNvSpPr txBox="1"/>
            <p:nvPr/>
          </p:nvSpPr>
          <p:spPr>
            <a:xfrm>
              <a:off x="3957609" y="4512711"/>
              <a:ext cx="2285626" cy="461665"/>
            </a:xfrm>
            <a:prstGeom prst="rect">
              <a:avLst/>
            </a:prstGeom>
            <a:noFill/>
          </p:spPr>
          <p:txBody>
            <a:bodyPr wrap="none" rtlCol="0">
              <a:spAutoFit/>
            </a:bodyPr>
            <a:lstStyle/>
            <a:p>
              <a:r>
                <a:rPr lang="en-AU" sz="2400" dirty="0" smtClean="0"/>
                <a:t>Low connectivity</a:t>
              </a:r>
              <a:endParaRPr lang="en-AU" sz="2400" dirty="0"/>
            </a:p>
          </p:txBody>
        </p:sp>
      </p:gr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3467002" y="1756410"/>
            <a:ext cx="2133600" cy="2057400"/>
            <a:chOff x="228600" y="1733550"/>
            <a:chExt cx="2133600" cy="2057400"/>
          </a:xfrm>
        </p:grpSpPr>
        <p:sp>
          <p:nvSpPr>
            <p:cNvPr id="143" name="Rectangle 142"/>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Rectangle 143"/>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Rectangle 144"/>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Rectangle 145"/>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Rectangle 146"/>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Rectangle 147"/>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Rectangle 148"/>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Rectangle 149"/>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Rectangle 150"/>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Rectangle 151"/>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Rectangle 152"/>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Rectangle 153"/>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Rectangle 154"/>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Rectangle 156"/>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Rectangle 157"/>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p:cNvSpPr>
            <a:spLocks noGrp="1"/>
          </p:cNvSpPr>
          <p:nvPr>
            <p:ph type="title"/>
          </p:nvPr>
        </p:nvSpPr>
        <p:spPr>
          <a:xfrm>
            <a:off x="457200" y="205979"/>
            <a:ext cx="8486078" cy="857250"/>
          </a:xfrm>
        </p:spPr>
        <p:txBody>
          <a:bodyPr>
            <a:normAutofit fontScale="90000"/>
          </a:bodyPr>
          <a:lstStyle/>
          <a:p>
            <a:r>
              <a:rPr lang="en-AU" dirty="0" smtClean="0"/>
              <a:t>Reserve selection using surrogate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0" name="Rectangle 89"/>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3820" y="1120896"/>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309240" y="1121159"/>
            <a:ext cx="2474524" cy="523220"/>
          </a:xfrm>
          <a:prstGeom prst="rect">
            <a:avLst/>
          </a:prstGeom>
          <a:noFill/>
        </p:spPr>
        <p:txBody>
          <a:bodyPr wrap="none" rtlCol="0">
            <a:spAutoFit/>
          </a:bodyPr>
          <a:lstStyle/>
          <a:p>
            <a:r>
              <a:rPr lang="en-AU" sz="2800" dirty="0"/>
              <a:t>Suitable </a:t>
            </a:r>
            <a:r>
              <a:rPr lang="en-AU" sz="2800" dirty="0" smtClean="0"/>
              <a:t>habitat</a:t>
            </a:r>
            <a:endParaRPr lang="en-AU" sz="2800" dirty="0"/>
          </a:p>
        </p:txBody>
      </p:sp>
      <p:sp>
        <p:nvSpPr>
          <p:cNvPr id="130" name="TextBox 129"/>
          <p:cNvSpPr txBox="1"/>
          <p:nvPr/>
        </p:nvSpPr>
        <p:spPr>
          <a:xfrm>
            <a:off x="7013838" y="1091718"/>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4265465" y="19392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4271164" y="260590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57719" y="3677417"/>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2794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2794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328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32801" y="4508992"/>
            <a:ext cx="1529008" cy="461665"/>
          </a:xfrm>
          <a:prstGeom prst="rect">
            <a:avLst/>
          </a:prstGeom>
          <a:noFill/>
        </p:spPr>
        <p:txBody>
          <a:bodyPr wrap="none" rtlCol="0">
            <a:spAutoFit/>
          </a:bodyPr>
          <a:lstStyle/>
          <a:p>
            <a:r>
              <a:rPr lang="en-AU" sz="2400" dirty="0" smtClean="0"/>
              <a:t>Unsuitable</a:t>
            </a:r>
            <a:endParaRPr lang="en-AU" sz="2400" dirty="0"/>
          </a:p>
        </p:txBody>
      </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cxnSp>
        <p:nvCxnSpPr>
          <p:cNvPr id="159" name="Straight Arrow Connector 158"/>
          <p:cNvCxnSpPr/>
          <p:nvPr/>
        </p:nvCxnSpPr>
        <p:spPr>
          <a:xfrm flipV="1">
            <a:off x="4150236" y="302723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4279802" y="1886043"/>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687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Performance evaluation</a:t>
            </a:r>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Performance evaluation</a:t>
            </a:r>
            <a:endParaRPr lang="en-AU" dirty="0"/>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2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cxnSp>
        <p:nvCxnSpPr>
          <p:cNvPr id="99" name="Straight Arrow Connector 98"/>
          <p:cNvCxnSpPr/>
          <p:nvPr/>
        </p:nvCxnSpPr>
        <p:spPr>
          <a:xfrm>
            <a:off x="123444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82880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727710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816100" y="18326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1816100" y="23583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720840" y="346013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37338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2672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3733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42672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876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4856480" y="28934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4856480" y="2375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4856480" y="1841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640997" y="29359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640997" y="24171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4881611" y="17448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30"/>
            <a:ext cx="8229600" cy="857250"/>
          </a:xfrm>
        </p:spPr>
        <p:txBody>
          <a:bodyPr/>
          <a:lstStyle/>
          <a:p>
            <a:r>
              <a:rPr lang="en-AU" dirty="0" smtClean="0"/>
              <a:t>Environmental data</a:t>
            </a:r>
            <a:endParaRPr lang="en-AU" dirty="0"/>
          </a:p>
        </p:txBody>
      </p:sp>
      <p:grpSp>
        <p:nvGrpSpPr>
          <p:cNvPr id="8" name="Group 7"/>
          <p:cNvGrpSpPr/>
          <p:nvPr/>
        </p:nvGrpSpPr>
        <p:grpSpPr>
          <a:xfrm>
            <a:off x="2254250" y="800100"/>
            <a:ext cx="4603750" cy="4191000"/>
            <a:chOff x="2254250" y="800100"/>
            <a:chExt cx="4603750" cy="4191000"/>
          </a:xfrm>
        </p:grpSpPr>
        <p:sp>
          <p:nvSpPr>
            <p:cNvPr id="7" name="Rectangle 6"/>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spTree>
    <p:extLst>
      <p:ext uri="{BB962C8B-B14F-4D97-AF65-F5344CB8AC3E}">
        <p14:creationId xmlns:p14="http://schemas.microsoft.com/office/powerpoint/2010/main" val="656124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 y="3505114"/>
            <a:ext cx="2625078" cy="1555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p:cNvSpPr txBox="1"/>
          <p:nvPr/>
        </p:nvSpPr>
        <p:spPr>
          <a:xfrm>
            <a:off x="396240" y="920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284802" y="2621002"/>
            <a:ext cx="2843664" cy="830997"/>
          </a:xfrm>
          <a:prstGeom prst="rect">
            <a:avLst/>
          </a:prstGeom>
          <a:noFill/>
        </p:spPr>
        <p:txBody>
          <a:bodyPr wrap="none" rtlCol="0">
            <a:spAutoFit/>
          </a:bodyPr>
          <a:lstStyle/>
          <a:p>
            <a:pPr algn="ctr"/>
            <a:r>
              <a:rPr lang="en-AU" sz="2400" dirty="0" smtClean="0"/>
              <a:t>Occurrence records </a:t>
            </a:r>
          </a:p>
          <a:p>
            <a:pPr algn="ctr"/>
            <a:r>
              <a:rPr lang="en-AU" sz="2400" dirty="0" smtClean="0"/>
              <a:t>from online database</a:t>
            </a:r>
            <a:endParaRPr lang="en-AU" sz="2400" dirty="0"/>
          </a:p>
        </p:txBody>
      </p:sp>
      <p:sp>
        <p:nvSpPr>
          <p:cNvPr id="14" name="TextBox 13"/>
          <p:cNvSpPr txBox="1"/>
          <p:nvPr/>
        </p:nvSpPr>
        <p:spPr>
          <a:xfrm>
            <a:off x="5701882" y="227022"/>
            <a:ext cx="2147511" cy="461665"/>
          </a:xfrm>
          <a:prstGeom prst="rect">
            <a:avLst/>
          </a:prstGeom>
          <a:noFill/>
        </p:spPr>
        <p:txBody>
          <a:bodyPr wrap="none" rtlCol="0">
            <a:spAutoFit/>
          </a:bodyPr>
          <a:lstStyle/>
          <a:p>
            <a:r>
              <a:rPr lang="en-AU" sz="2400" dirty="0" smtClean="0"/>
              <a:t>Suitable habitat</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p:cNvGrpSpPr/>
          <p:nvPr/>
        </p:nvGrpSpPr>
        <p:grpSpPr>
          <a:xfrm>
            <a:off x="547045" y="593037"/>
            <a:ext cx="2169343" cy="1974850"/>
            <a:chOff x="2254250" y="800100"/>
            <a:chExt cx="4603750" cy="4191000"/>
          </a:xfrm>
        </p:grpSpPr>
        <p:sp>
          <p:nvSpPr>
            <p:cNvPr id="16" name="Rectangle 15"/>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848" y="3585349"/>
            <a:ext cx="2397572" cy="139397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b="15338"/>
          <a:stretch/>
        </p:blipFill>
        <p:spPr>
          <a:xfrm>
            <a:off x="4368731" y="688687"/>
            <a:ext cx="4609164" cy="3465713"/>
          </a:xfrm>
          <a:prstGeom prst="rect">
            <a:avLst/>
          </a:prstGeom>
        </p:spPr>
      </p:pic>
      <p:sp>
        <p:nvSpPr>
          <p:cNvPr id="20" name="Rectangle 19"/>
          <p:cNvSpPr/>
          <p:nvPr/>
        </p:nvSpPr>
        <p:spPr>
          <a:xfrm>
            <a:off x="4945856" y="4629433"/>
            <a:ext cx="3384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6829724" y="4629432"/>
            <a:ext cx="338400" cy="28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5284209" y="4538668"/>
            <a:ext cx="1190775" cy="461665"/>
          </a:xfrm>
          <a:prstGeom prst="rect">
            <a:avLst/>
          </a:prstGeom>
          <a:noFill/>
        </p:spPr>
        <p:txBody>
          <a:bodyPr wrap="none" rtlCol="0">
            <a:spAutoFit/>
          </a:bodyPr>
          <a:lstStyle/>
          <a:p>
            <a:r>
              <a:rPr lang="en-AU" sz="2400" dirty="0" smtClean="0"/>
              <a:t>Suitable</a:t>
            </a:r>
            <a:endParaRPr lang="en-AU" sz="2400" dirty="0"/>
          </a:p>
        </p:txBody>
      </p:sp>
      <p:sp>
        <p:nvSpPr>
          <p:cNvPr id="23" name="TextBox 22"/>
          <p:cNvSpPr txBox="1"/>
          <p:nvPr/>
        </p:nvSpPr>
        <p:spPr>
          <a:xfrm>
            <a:off x="7148465" y="4540934"/>
            <a:ext cx="1529008" cy="461665"/>
          </a:xfrm>
          <a:prstGeom prst="rect">
            <a:avLst/>
          </a:prstGeom>
          <a:noFill/>
        </p:spPr>
        <p:txBody>
          <a:bodyPr wrap="none" rtlCol="0">
            <a:spAutoFit/>
          </a:bodyPr>
          <a:lstStyle/>
          <a:p>
            <a:r>
              <a:rPr lang="en-AU" sz="2400" dirty="0" smtClean="0"/>
              <a:t>Unsuitable</a:t>
            </a:r>
            <a:endParaRPr lang="en-AU" sz="2400" dirty="0"/>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240" y="1148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645979" y="2785793"/>
            <a:ext cx="1771319" cy="461665"/>
          </a:xfrm>
          <a:prstGeom prst="rect">
            <a:avLst/>
          </a:prstGeom>
          <a:noFill/>
        </p:spPr>
        <p:txBody>
          <a:bodyPr wrap="none" rtlCol="0">
            <a:spAutoFit/>
          </a:bodyPr>
          <a:lstStyle/>
          <a:p>
            <a:pPr algn="ctr"/>
            <a:r>
              <a:rPr lang="en-AU" sz="2400" dirty="0" smtClean="0"/>
              <a:t>Genetic data</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4778433" y="279162"/>
            <a:ext cx="3866700" cy="461665"/>
          </a:xfrm>
          <a:prstGeom prst="rect">
            <a:avLst/>
          </a:prstGeom>
          <a:noFill/>
        </p:spPr>
        <p:txBody>
          <a:bodyPr wrap="none" rtlCol="0">
            <a:spAutoFit/>
          </a:bodyPr>
          <a:lstStyle/>
          <a:p>
            <a:r>
              <a:rPr lang="en-AU" sz="2400" dirty="0" smtClean="0"/>
              <a:t>Resistance to gene flow maps</a:t>
            </a:r>
            <a:endParaRPr lang="en-AU" sz="2400" dirty="0"/>
          </a:p>
        </p:txBody>
      </p:sp>
      <p:grpSp>
        <p:nvGrpSpPr>
          <p:cNvPr id="4" name="Group 3"/>
          <p:cNvGrpSpPr/>
          <p:nvPr/>
        </p:nvGrpSpPr>
        <p:grpSpPr>
          <a:xfrm>
            <a:off x="6030902" y="4289731"/>
            <a:ext cx="1361762" cy="419553"/>
            <a:chOff x="6132195" y="4006215"/>
            <a:chExt cx="1361762" cy="419553"/>
          </a:xfrm>
        </p:grpSpPr>
        <p:sp>
          <p:nvSpPr>
            <p:cNvPr id="2" name="Rectangle 1"/>
            <p:cNvSpPr/>
            <p:nvPr/>
          </p:nvSpPr>
          <p:spPr>
            <a:xfrm>
              <a:off x="6132195" y="4006215"/>
              <a:ext cx="1361762" cy="419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37602" t="87600" r="36309" b="-501"/>
            <a:stretch/>
          </p:blipFill>
          <p:spPr>
            <a:xfrm>
              <a:off x="6187440" y="4006669"/>
              <a:ext cx="1303020" cy="403859"/>
            </a:xfrm>
            <a:prstGeom prst="rect">
              <a:avLst/>
            </a:prstGeom>
          </p:spPr>
        </p:pic>
      </p:grpSp>
      <p:pic>
        <p:nvPicPr>
          <p:cNvPr id="3074" name="Picture 2" descr="Image result for genetic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60" y="3249827"/>
            <a:ext cx="2267603" cy="124968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547045" y="593037"/>
            <a:ext cx="2169343" cy="1974850"/>
            <a:chOff x="2254250" y="800100"/>
            <a:chExt cx="4603750" cy="4191000"/>
          </a:xfrm>
        </p:grpSpPr>
        <p:sp>
          <p:nvSpPr>
            <p:cNvPr id="18" name="Rectangle 17"/>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b="19487"/>
          <a:stretch/>
        </p:blipFill>
        <p:spPr>
          <a:xfrm>
            <a:off x="4329645" y="768787"/>
            <a:ext cx="4677876" cy="3339128"/>
          </a:xfrm>
          <a:prstGeom prst="rect">
            <a:avLst/>
          </a:prstGeom>
        </p:spPr>
      </p:pic>
    </p:spTree>
    <p:extLst>
      <p:ext uri="{BB962C8B-B14F-4D97-AF65-F5344CB8AC3E}">
        <p14:creationId xmlns:p14="http://schemas.microsoft.com/office/powerpoint/2010/main" val="19799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61" y="162232"/>
            <a:ext cx="8915400" cy="1143000"/>
          </a:xfrm>
        </p:spPr>
        <p:txBody>
          <a:bodyPr>
            <a:noAutofit/>
          </a:bodyPr>
          <a:lstStyle/>
          <a:p>
            <a:r>
              <a:rPr lang="en-AU" sz="3600" dirty="0" smtClean="0"/>
              <a:t>Does habitat suitability correlate with resistance to gene flow?</a:t>
            </a:r>
            <a:endParaRPr lang="en-AU" sz="3600" dirty="0"/>
          </a:p>
        </p:txBody>
      </p:sp>
      <p:pic>
        <p:nvPicPr>
          <p:cNvPr id="4" name="Picture 3"/>
          <p:cNvPicPr>
            <a:picLocks noChangeAspect="1"/>
          </p:cNvPicPr>
          <p:nvPr/>
        </p:nvPicPr>
        <p:blipFill>
          <a:blip r:embed="rId2"/>
          <a:stretch>
            <a:fillRect/>
          </a:stretch>
        </p:blipFill>
        <p:spPr>
          <a:xfrm>
            <a:off x="952915" y="1391632"/>
            <a:ext cx="4610691" cy="3543299"/>
          </a:xfrm>
          <a:prstGeom prst="rect">
            <a:avLst/>
          </a:prstGeom>
        </p:spPr>
      </p:pic>
      <p:pic>
        <p:nvPicPr>
          <p:cNvPr id="1026" name="Picture 2" descr="http://www.clker.com/cliparts/2/k/n/l/C/Q/transparent-green-checkmark-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775" y="1655005"/>
            <a:ext cx="2666825" cy="277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spTree>
    <p:extLst>
      <p:ext uri="{BB962C8B-B14F-4D97-AF65-F5344CB8AC3E}">
        <p14:creationId xmlns:p14="http://schemas.microsoft.com/office/powerpoint/2010/main" val="328207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4800" y="727525"/>
            <a:ext cx="5680800" cy="37515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sp>
        <p:nvSpPr>
          <p:cNvPr id="10" name="TextBox 9"/>
          <p:cNvSpPr txBox="1"/>
          <p:nvPr/>
        </p:nvSpPr>
        <p:spPr>
          <a:xfrm rot="16200000">
            <a:off x="59945" y="3187715"/>
            <a:ext cx="2464429" cy="637655"/>
          </a:xfrm>
          <a:prstGeom prst="rect">
            <a:avLst/>
          </a:prstGeom>
          <a:noFill/>
        </p:spPr>
        <p:txBody>
          <a:bodyPr wrap="none" rtlCol="0">
            <a:spAutoFit/>
          </a:bodyPr>
          <a:lstStyle/>
          <a:p>
            <a:pPr algn="ctr"/>
            <a:r>
              <a:rPr lang="en-AU" dirty="0" smtClean="0"/>
              <a:t>Percent of species with </a:t>
            </a:r>
          </a:p>
          <a:p>
            <a:pPr algn="ctr"/>
            <a:r>
              <a:rPr lang="en-AU" dirty="0" smtClean="0"/>
              <a:t>gene flow maintained</a:t>
            </a:r>
            <a:endParaRPr lang="en-AU" dirty="0"/>
          </a:p>
        </p:txBody>
      </p:sp>
      <p:sp>
        <p:nvSpPr>
          <p:cNvPr id="11" name="TextBox 10"/>
          <p:cNvSpPr txBox="1"/>
          <p:nvPr/>
        </p:nvSpPr>
        <p:spPr>
          <a:xfrm>
            <a:off x="2475183" y="4488802"/>
            <a:ext cx="4491291" cy="662491"/>
          </a:xfrm>
          <a:prstGeom prst="rect">
            <a:avLst/>
          </a:prstGeom>
          <a:noFill/>
        </p:spPr>
        <p:txBody>
          <a:bodyPr wrap="none" rtlCol="0">
            <a:spAutoFit/>
          </a:bodyPr>
          <a:lstStyle/>
          <a:p>
            <a:r>
              <a:rPr lang="en-AU" dirty="0" smtClean="0"/>
              <a:t>Strength of gene flow required in prioritization</a:t>
            </a:r>
          </a:p>
          <a:p>
            <a:pPr algn="ctr"/>
            <a:r>
              <a:rPr lang="en-AU" dirty="0" smtClean="0"/>
              <a:t>(percentile threshold)</a:t>
            </a:r>
            <a:endParaRPr lang="en-AU"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2999" y="2775496"/>
            <a:ext cx="5548721" cy="1703555"/>
          </a:xfrm>
          <a:prstGeom prst="rect">
            <a:avLst/>
          </a:prstGeom>
        </p:spPr>
      </p:pic>
    </p:spTree>
    <p:extLst>
      <p:ext uri="{BB962C8B-B14F-4D97-AF65-F5344CB8AC3E}">
        <p14:creationId xmlns:p14="http://schemas.microsoft.com/office/powerpoint/2010/main" val="2479434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b="1" dirty="0" smtClean="0"/>
              <a:t>Protected areas</a:t>
            </a:r>
            <a:endParaRPr lang="en-AU"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65829"/>
            <a:ext cx="8959645" cy="1135626"/>
          </a:xfrm>
        </p:spPr>
        <p:txBody>
          <a:bodyPr>
            <a:noAutofit/>
          </a:bodyPr>
          <a:lstStyle/>
          <a:p>
            <a:r>
              <a:rPr lang="en-AU" sz="4000" dirty="0" smtClean="0"/>
              <a:t>Prioritizations need gene flow data</a:t>
            </a:r>
            <a:endParaRPr lang="en-AU" sz="4000" dirty="0"/>
          </a:p>
        </p:txBody>
      </p:sp>
      <p:sp>
        <p:nvSpPr>
          <p:cNvPr id="3" name="Content Placeholder 2"/>
          <p:cNvSpPr>
            <a:spLocks noGrp="1"/>
          </p:cNvSpPr>
          <p:nvPr>
            <p:ph idx="1"/>
          </p:nvPr>
        </p:nvSpPr>
        <p:spPr>
          <a:xfrm>
            <a:off x="294968" y="1345815"/>
            <a:ext cx="5729748" cy="3244831"/>
          </a:xfrm>
        </p:spPr>
        <p:txBody>
          <a:bodyPr>
            <a:normAutofit fontScale="77500" lnSpcReduction="20000"/>
          </a:bodyPr>
          <a:lstStyle/>
          <a:p>
            <a:r>
              <a:rPr lang="en-AU" dirty="0"/>
              <a:t>G</a:t>
            </a:r>
            <a:r>
              <a:rPr lang="en-AU" dirty="0" smtClean="0"/>
              <a:t>enetic data was needed to make prioritizations that could maintain strong levels of gene flow</a:t>
            </a:r>
          </a:p>
          <a:p>
            <a:endParaRPr lang="en-AU" dirty="0"/>
          </a:p>
          <a:p>
            <a:r>
              <a:rPr lang="en-AU" dirty="0" smtClean="0"/>
              <a:t>Potentially complicated by dispersal mechanisms</a:t>
            </a:r>
          </a:p>
          <a:p>
            <a:endParaRPr lang="en-AU" dirty="0" smtClean="0"/>
          </a:p>
          <a:p>
            <a:r>
              <a:rPr lang="en-AU" dirty="0" smtClean="0"/>
              <a:t>We can incorporate species-specific connectivity into 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380" y="3266408"/>
            <a:ext cx="2921620" cy="22027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380" y="1330820"/>
            <a:ext cx="2921620" cy="194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realized niches? </a:t>
            </a:r>
            <a:endParaRPr lang="en-AU" sz="4800" dirty="0"/>
          </a:p>
        </p:txBody>
      </p:sp>
      <p:sp>
        <p:nvSpPr>
          <p:cNvPr id="4" name="TextBox 3"/>
          <p:cNvSpPr txBox="1"/>
          <p:nvPr/>
        </p:nvSpPr>
        <p:spPr>
          <a:xfrm>
            <a:off x="8246820" y="4753840"/>
            <a:ext cx="898003" cy="369332"/>
          </a:xfrm>
          <a:prstGeom prst="rect">
            <a:avLst/>
          </a:prstGeom>
          <a:noFill/>
        </p:spPr>
        <p:txBody>
          <a:bodyPr wrap="none" rtlCol="0">
            <a:spAutoFit/>
          </a:bodyPr>
          <a:lstStyle/>
          <a:p>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75241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Species data</a:t>
            </a:r>
            <a:endParaRPr lang="en-AU" dirty="0"/>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smtClean="0"/>
              <a:t>9,670 bird,  5,070 mammal, 5,197 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smtClean="0"/>
          </a:p>
          <a:p>
            <a:r>
              <a:rPr lang="en-AU" dirty="0"/>
              <a:t>Split each species’ distribution into </a:t>
            </a:r>
            <a:r>
              <a:rPr lang="en-AU" dirty="0" smtClean="0"/>
              <a:t>10 “environmental</a:t>
            </a:r>
            <a:r>
              <a:rPr lang="en-AU" dirty="0"/>
              <a:t>” </a:t>
            </a:r>
            <a:r>
              <a:rPr lang="en-AU" dirty="0" smtClean="0"/>
              <a:t>partitions</a:t>
            </a:r>
          </a:p>
          <a:p>
            <a:endParaRPr lang="en-AU" dirty="0" smtClean="0"/>
          </a:p>
          <a:p>
            <a:r>
              <a:rPr lang="en-AU" dirty="0"/>
              <a:t>Habitat targets set following standard approaches</a:t>
            </a:r>
          </a:p>
          <a:p>
            <a:endParaRPr lang="en-AU" dirty="0"/>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18,688 (94%) 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8,921 (45%)  species do not have a single partition  adequately represented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8,921 species, 2,266 species are globally </a:t>
            </a:r>
            <a:r>
              <a:rPr lang="en-AU" sz="2400" dirty="0" smtClean="0"/>
              <a:t>imperilled</a:t>
            </a:r>
            <a:endParaRPr lang="en-AU"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7142842" y="1075398"/>
            <a:ext cx="1664238" cy="461665"/>
          </a:xfrm>
          <a:prstGeom prst="rect">
            <a:avLst/>
          </a:prstGeom>
          <a:noFill/>
        </p:spPr>
        <p:txBody>
          <a:bodyPr wrap="none" rtlCol="0">
            <a:spAutoFit/>
          </a:bodyPr>
          <a:lstStyle/>
          <a:p>
            <a:r>
              <a:rPr lang="en-AU" sz="2400" dirty="0" smtClean="0">
                <a:solidFill>
                  <a:schemeClr val="bg1"/>
                </a:solidFill>
              </a:rPr>
              <a:t>Amphibians</a:t>
            </a:r>
            <a:endParaRPr lang="en-AU" sz="2400" dirty="0">
              <a:solidFill>
                <a:schemeClr val="bg1"/>
              </a:solidFill>
            </a:endParaRPr>
          </a:p>
        </p:txBody>
      </p:sp>
      <p:sp>
        <p:nvSpPr>
          <p:cNvPr id="12" name="TextBox 11"/>
          <p:cNvSpPr txBox="1"/>
          <p:nvPr/>
        </p:nvSpPr>
        <p:spPr>
          <a:xfrm>
            <a:off x="8024757" y="2161830"/>
            <a:ext cx="807209" cy="461665"/>
          </a:xfrm>
          <a:prstGeom prst="rect">
            <a:avLst/>
          </a:prstGeom>
          <a:noFill/>
        </p:spPr>
        <p:txBody>
          <a:bodyPr wrap="none" rtlCol="0">
            <a:spAutoFit/>
          </a:bodyPr>
          <a:lstStyle/>
          <a:p>
            <a:r>
              <a:rPr lang="en-AU" sz="2400" dirty="0" smtClean="0">
                <a:solidFill>
                  <a:schemeClr val="bg1"/>
                </a:solidFill>
              </a:rPr>
              <a:t>Birds</a:t>
            </a:r>
            <a:endParaRPr lang="en-AU" sz="2400" dirty="0">
              <a:solidFill>
                <a:schemeClr val="bg1"/>
              </a:solidFill>
            </a:endParaRPr>
          </a:p>
        </p:txBody>
      </p:sp>
      <p:sp>
        <p:nvSpPr>
          <p:cNvPr id="13" name="TextBox 12"/>
          <p:cNvSpPr txBox="1"/>
          <p:nvPr/>
        </p:nvSpPr>
        <p:spPr>
          <a:xfrm>
            <a:off x="7445102" y="3318256"/>
            <a:ext cx="1423788" cy="461665"/>
          </a:xfrm>
          <a:prstGeom prst="rect">
            <a:avLst/>
          </a:prstGeom>
          <a:noFill/>
        </p:spPr>
        <p:txBody>
          <a:bodyPr wrap="none" rtlCol="0">
            <a:spAutoFit/>
          </a:bodyPr>
          <a:lstStyle/>
          <a:p>
            <a:r>
              <a:rPr lang="en-AU" sz="2400" dirty="0" smtClean="0">
                <a:solidFill>
                  <a:schemeClr val="bg1"/>
                </a:solidFill>
              </a:rPr>
              <a:t>Mammals</a:t>
            </a:r>
            <a:endParaRPr lang="en-AU" sz="2400" dirty="0">
              <a:solidFill>
                <a:schemeClr val="bg1"/>
              </a:solidFill>
            </a:endParaRP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Giant Panda</a:t>
            </a:r>
            <a:endParaRPr lang="en-AU" dirty="0"/>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2" name="TextBox 11"/>
          <p:cNvSpPr txBox="1"/>
          <p:nvPr/>
        </p:nvSpPr>
        <p:spPr>
          <a:xfrm>
            <a:off x="5700790" y="2814320"/>
            <a:ext cx="2986010" cy="1015663"/>
          </a:xfrm>
          <a:prstGeom prst="rect">
            <a:avLst/>
          </a:prstGeom>
          <a:noFill/>
        </p:spPr>
        <p:txBody>
          <a:bodyPr wrap="none" rtlCol="0">
            <a:spAutoFit/>
          </a:bodyPr>
          <a:lstStyle/>
          <a:p>
            <a:pPr algn="ctr"/>
            <a:r>
              <a:rPr lang="en-AU" sz="2800" dirty="0" smtClean="0">
                <a:solidFill>
                  <a:srgbClr val="FFFF00"/>
                </a:solidFill>
              </a:rPr>
              <a:t>Local </a:t>
            </a:r>
            <a:r>
              <a:rPr lang="en-AU" sz="3200" dirty="0" smtClean="0">
                <a:solidFill>
                  <a:srgbClr val="FFFF00"/>
                </a:solidFill>
              </a:rPr>
              <a:t>adaptations</a:t>
            </a:r>
            <a:endParaRPr lang="en-AU" sz="2800" dirty="0">
              <a:solidFill>
                <a:srgbClr val="FFFF00"/>
              </a:solidFill>
            </a:endParaRPr>
          </a:p>
          <a:p>
            <a:pPr algn="ctr"/>
            <a:r>
              <a:rPr lang="en-AU" sz="2800" dirty="0" smtClean="0">
                <a:solidFill>
                  <a:srgbClr val="FFFF00"/>
                </a:solidFill>
              </a:rPr>
              <a:t>in immune system</a:t>
            </a:r>
            <a:endParaRPr lang="en-AU" sz="2800" dirty="0">
              <a:solidFill>
                <a:srgbClr val="FFFF00"/>
              </a:solidFill>
            </a:endParaRPr>
          </a:p>
        </p:txBody>
      </p:sp>
    </p:spTree>
    <p:extLst>
      <p:ext uri="{BB962C8B-B14F-4D97-AF65-F5344CB8AC3E}">
        <p14:creationId xmlns:p14="http://schemas.microsoft.com/office/powerpoint/2010/main" val="3733019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Italian Agile Frog</a:t>
            </a:r>
            <a:endParaRPr lang="en-AU"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spTree>
    <p:extLst>
      <p:ext uri="{BB962C8B-B14F-4D97-AF65-F5344CB8AC3E}">
        <p14:creationId xmlns:p14="http://schemas.microsoft.com/office/powerpoint/2010/main" val="4027377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9060" y="837219"/>
            <a:ext cx="4010223" cy="3416320"/>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t>35.9 % of the Earth’s land needed to complement existing protected areas</a:t>
            </a:r>
          </a:p>
          <a:p>
            <a:endParaRPr lang="en-AU" sz="2400" dirty="0" smtClean="0"/>
          </a:p>
          <a:p>
            <a:pPr marL="342900" indent="-342900">
              <a:buFont typeface="Arial" panose="020B0604020202020204" pitchFamily="34" charset="0"/>
              <a:buChar char="•"/>
            </a:pPr>
            <a:r>
              <a:rPr lang="en-AU" sz="2400" dirty="0" smtClean="0"/>
              <a:t>Biodiversity hotspots are critically important</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Conservation efforts needed across the planet</a:t>
            </a:r>
            <a:endParaRPr lang="en-AU" sz="2400" dirty="0"/>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normAutofit/>
          </a:bodyPr>
          <a:lstStyle/>
          <a:p>
            <a:r>
              <a:rPr lang="en-AU" dirty="0" smtClean="0"/>
              <a:t>What if we ignore species niches?</a:t>
            </a:r>
            <a:endParaRPr lang="en-AU" dirty="0"/>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indent="-342900">
              <a:buFont typeface="Arial" panose="020B0604020202020204" pitchFamily="34" charset="0"/>
              <a:buChar char="•"/>
            </a:pPr>
            <a:r>
              <a:rPr lang="en-AU" sz="2800" dirty="0" smtClean="0"/>
              <a:t>Only 3.7% less of the Earth’s land than prioritization which considers niches</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Fails to adequately represent 7,989 (40%) species</a:t>
            </a:r>
            <a:endParaRPr lang="en-AU" sz="28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Reserve selection</a:t>
            </a:r>
            <a:endParaRPr lang="en-AU" b="1"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134" y="129969"/>
            <a:ext cx="8229600" cy="857250"/>
          </a:xfrm>
        </p:spPr>
        <p:txBody>
          <a:bodyPr>
            <a:normAutofit/>
          </a:bodyPr>
          <a:lstStyle/>
          <a:p>
            <a:r>
              <a:rPr lang="en-AU" dirty="0" smtClean="0"/>
              <a:t>Try it out yourself?</a:t>
            </a:r>
            <a:endParaRPr lang="en-AU" dirty="0"/>
          </a:p>
        </p:txBody>
      </p:sp>
      <p:sp>
        <p:nvSpPr>
          <p:cNvPr id="3" name="Content Placeholder 2"/>
          <p:cNvSpPr>
            <a:spLocks noGrp="1"/>
          </p:cNvSpPr>
          <p:nvPr>
            <p:ph idx="1"/>
          </p:nvPr>
        </p:nvSpPr>
        <p:spPr>
          <a:xfrm>
            <a:off x="4399321" y="2766780"/>
            <a:ext cx="4675239" cy="1627552"/>
          </a:xfrm>
        </p:spPr>
        <p:txBody>
          <a:bodyPr>
            <a:noAutofit/>
          </a:bodyPr>
          <a:lstStyle/>
          <a:p>
            <a:r>
              <a:rPr lang="en-AU" sz="2800" dirty="0" err="1" smtClean="0">
                <a:latin typeface="Courier New" panose="02070309020205020404" pitchFamily="49" charset="0"/>
                <a:cs typeface="Courier New" panose="02070309020205020404" pitchFamily="49" charset="0"/>
              </a:rPr>
              <a:t>wdpar</a:t>
            </a:r>
            <a:r>
              <a:rPr lang="en-AU" sz="2800" dirty="0" smtClean="0">
                <a:latin typeface="Courier New" panose="02070309020205020404" pitchFamily="49" charset="0"/>
                <a:cs typeface="Courier New" panose="02070309020205020404" pitchFamily="49" charset="0"/>
              </a:rPr>
              <a:t> R package</a:t>
            </a:r>
          </a:p>
          <a:p>
            <a:pPr lvl="1"/>
            <a:r>
              <a:rPr lang="en-AU" dirty="0" smtClean="0"/>
              <a:t>Download and clean protected area data</a:t>
            </a:r>
          </a:p>
        </p:txBody>
      </p:sp>
      <p:sp>
        <p:nvSpPr>
          <p:cNvPr id="4" name="Content Placeholder 2"/>
          <p:cNvSpPr txBox="1">
            <a:spLocks/>
          </p:cNvSpPr>
          <p:nvPr/>
        </p:nvSpPr>
        <p:spPr>
          <a:xfrm>
            <a:off x="74187" y="1093767"/>
            <a:ext cx="4033684" cy="25250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raptr</a:t>
            </a:r>
            <a:r>
              <a:rPr lang="en-AU" sz="2800" dirty="0" smtClean="0">
                <a:latin typeface="Courier New" panose="02070309020205020404" pitchFamily="49" charset="0"/>
                <a:cs typeface="Courier New" panose="02070309020205020404" pitchFamily="49" charset="0"/>
              </a:rPr>
              <a:t> R package</a:t>
            </a:r>
          </a:p>
          <a:p>
            <a:pPr lvl="1"/>
            <a:r>
              <a:rPr lang="en-AU" dirty="0" smtClean="0"/>
              <a:t>Target </a:t>
            </a:r>
            <a:r>
              <a:rPr lang="en-AU" dirty="0"/>
              <a:t>i</a:t>
            </a:r>
            <a:r>
              <a:rPr lang="en-AU" dirty="0" smtClean="0"/>
              <a:t>ntra-specific variation in prioritizations</a:t>
            </a:r>
          </a:p>
        </p:txBody>
      </p:sp>
      <p:grpSp>
        <p:nvGrpSpPr>
          <p:cNvPr id="6" name="Group 5"/>
          <p:cNvGrpSpPr/>
          <p:nvPr/>
        </p:nvGrpSpPr>
        <p:grpSpPr>
          <a:xfrm>
            <a:off x="0" y="4075336"/>
            <a:ext cx="3579452" cy="1068164"/>
            <a:chOff x="147484" y="2813255"/>
            <a:chExt cx="4188542" cy="1249926"/>
          </a:xfrm>
        </p:grpSpPr>
        <p:sp>
          <p:nvSpPr>
            <p:cNvPr id="5" name="Flowchart: Process 4"/>
            <p:cNvSpPr/>
            <p:nvPr/>
          </p:nvSpPr>
          <p:spPr>
            <a:xfrm>
              <a:off x="147484" y="2813255"/>
              <a:ext cx="4188542" cy="1249926"/>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Image result for guro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84" y="2813255"/>
              <a:ext cx="4048125" cy="119062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6591764" y="4681835"/>
            <a:ext cx="2583784" cy="461665"/>
          </a:xfrm>
          <a:prstGeom prst="rect">
            <a:avLst/>
          </a:prstGeom>
          <a:noFill/>
        </p:spPr>
        <p:txBody>
          <a:bodyPr wrap="none" rtlCol="0">
            <a:spAutoFit/>
          </a:bodyPr>
          <a:lstStyle/>
          <a:p>
            <a:r>
              <a:rPr lang="en-AU" sz="2400" dirty="0" smtClean="0"/>
              <a:t>Available on CRAN!</a:t>
            </a:r>
            <a:endParaRPr lang="en-AU" sz="2400" dirty="0"/>
          </a:p>
        </p:txBody>
      </p:sp>
      <p:sp>
        <p:nvSpPr>
          <p:cNvPr id="9" name="Content Placeholder 2"/>
          <p:cNvSpPr txBox="1">
            <a:spLocks/>
          </p:cNvSpPr>
          <p:nvPr/>
        </p:nvSpPr>
        <p:spPr>
          <a:xfrm>
            <a:off x="4399321" y="1093767"/>
            <a:ext cx="4960373" cy="1627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prioritizr</a:t>
            </a:r>
            <a:r>
              <a:rPr lang="en-AU" sz="2800" dirty="0" smtClean="0">
                <a:latin typeface="Courier New" panose="02070309020205020404" pitchFamily="49" charset="0"/>
                <a:cs typeface="Courier New" panose="02070309020205020404" pitchFamily="49" charset="0"/>
              </a:rPr>
              <a:t> R package</a:t>
            </a:r>
          </a:p>
          <a:p>
            <a:pPr lvl="1"/>
            <a:r>
              <a:rPr lang="en-AU" dirty="0" smtClean="0"/>
              <a:t>General-purpose prioritizations</a:t>
            </a:r>
          </a:p>
        </p:txBody>
      </p:sp>
    </p:spTree>
    <p:extLst>
      <p:ext uri="{BB962C8B-B14F-4D97-AF65-F5344CB8AC3E}">
        <p14:creationId xmlns:p14="http://schemas.microsoft.com/office/powerpoint/2010/main" val="2998537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a:xfrm>
            <a:off x="457200" y="1541205"/>
            <a:ext cx="8229600" cy="3178279"/>
          </a:xfrm>
        </p:spPr>
        <p:txBody>
          <a:bodyPr>
            <a:noAutofit/>
          </a:bodyPr>
          <a:lstStyle/>
          <a:p>
            <a:r>
              <a:rPr lang="en-AU" dirty="0" smtClean="0"/>
              <a:t>If you really want it: you need to plan for it</a:t>
            </a:r>
          </a:p>
          <a:p>
            <a:pPr marL="0" indent="0">
              <a:buNone/>
            </a:pPr>
            <a:endParaRPr lang="en-AU" dirty="0"/>
          </a:p>
          <a:p>
            <a:pPr marL="0" indent="0">
              <a:buNone/>
            </a:pPr>
            <a:endParaRPr lang="en-AU" dirty="0" smtClean="0"/>
          </a:p>
          <a:p>
            <a:r>
              <a:rPr lang="en-AU" dirty="0" smtClean="0"/>
              <a:t>Surrogates may work for some applications of genetic data – no guarantees!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a:bodyPr>
          <a:lstStyle/>
          <a:p>
            <a:r>
              <a:rPr lang="en-AU" dirty="0" err="1"/>
              <a:t>raptr</a:t>
            </a:r>
            <a:r>
              <a:rPr lang="en-AU" dirty="0"/>
              <a:t>: Representative and adequate prioritization toolkit in R</a:t>
            </a:r>
          </a:p>
        </p:txBody>
      </p:sp>
      <p:sp>
        <p:nvSpPr>
          <p:cNvPr id="4" name="TextBox 3"/>
          <p:cNvSpPr txBox="1"/>
          <p:nvPr/>
        </p:nvSpPr>
        <p:spPr>
          <a:xfrm>
            <a:off x="5006478" y="4716000"/>
            <a:ext cx="4077783" cy="369332"/>
          </a:xfrm>
          <a:prstGeom prst="rect">
            <a:avLst/>
          </a:prstGeom>
          <a:noFill/>
        </p:spPr>
        <p:txBody>
          <a:bodyPr wrap="none" rtlCol="0">
            <a:spAutoFit/>
          </a:bodyPr>
          <a:lstStyle/>
          <a:p>
            <a:r>
              <a:rPr lang="en-AU" dirty="0"/>
              <a:t> </a:t>
            </a:r>
            <a:r>
              <a:rPr lang="en-AU" dirty="0" smtClean="0"/>
              <a:t>Hanson </a:t>
            </a:r>
            <a:r>
              <a:rPr lang="en-AU" i="1" dirty="0" smtClean="0"/>
              <a:t>et al.</a:t>
            </a:r>
            <a:r>
              <a:rPr lang="en-AU" dirty="0" smtClean="0"/>
              <a:t> 2018 Methods Ecol. &amp; </a:t>
            </a:r>
            <a:r>
              <a:rPr lang="en-AU" dirty="0" err="1" smtClean="0"/>
              <a:t>Evol</a:t>
            </a:r>
            <a:r>
              <a:rPr lang="en-AU" dirty="0" smtClean="0"/>
              <a:t>.</a:t>
            </a:r>
            <a:endParaRPr lang="en-AU" dirty="0"/>
          </a:p>
        </p:txBody>
      </p:sp>
    </p:spTree>
    <p:extLst>
      <p:ext uri="{BB962C8B-B14F-4D97-AF65-F5344CB8AC3E}">
        <p14:creationId xmlns:p14="http://schemas.microsoft.com/office/powerpoint/2010/main" val="108709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grpSp>
        <p:nvGrpSpPr>
          <p:cNvPr id="4" name="Group 3"/>
          <p:cNvGrpSpPr/>
          <p:nvPr/>
        </p:nvGrpSpPr>
        <p:grpSpPr>
          <a:xfrm>
            <a:off x="1629010" y="3627905"/>
            <a:ext cx="5885980" cy="1346851"/>
            <a:chOff x="1586151" y="3758080"/>
            <a:chExt cx="5885980" cy="1346851"/>
          </a:xfrm>
        </p:grpSpPr>
        <p:grpSp>
          <p:nvGrpSpPr>
            <p:cNvPr id="5" name="Group 4"/>
            <p:cNvGrpSpPr/>
            <p:nvPr/>
          </p:nvGrpSpPr>
          <p:grpSpPr>
            <a:xfrm>
              <a:off x="1671876" y="3758080"/>
              <a:ext cx="5800255" cy="1272854"/>
              <a:chOff x="1082233" y="5010772"/>
              <a:chExt cx="5800255" cy="1697138"/>
            </a:xfrm>
          </p:grpSpPr>
          <p:pic>
            <p:nvPicPr>
              <p:cNvPr id="4102" name="Picture 6" descr="http://www.actaplantarum.org/floraitaliae/download/file.php?id=999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upload.wikimedia.org/wikipedia/commons/0/01/Teufelskralle_blau_bl%C3%BChend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873" y="5010772"/>
                <a:ext cx="1049615" cy="16971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1586151" y="4735599"/>
              <a:ext cx="2389565" cy="369332"/>
            </a:xfrm>
            <a:prstGeom prst="rect">
              <a:avLst/>
            </a:prstGeom>
            <a:noFill/>
          </p:spPr>
          <p:txBody>
            <a:bodyPr wrap="none" rtlCol="0">
              <a:spAutoFit/>
            </a:bodyPr>
            <a:lstStyle/>
            <a:p>
              <a:r>
                <a:rPr lang="en-AU" b="1" dirty="0" smtClean="0"/>
                <a:t>betony leaved rampion</a:t>
              </a:r>
              <a:endParaRPr lang="en-AU" b="1" dirty="0"/>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836" r="951" b="51015"/>
          <a:stretch/>
        </p:blipFill>
        <p:spPr>
          <a:xfrm>
            <a:off x="1854319" y="1153922"/>
            <a:ext cx="5435362" cy="2104802"/>
          </a:xfrm>
          <a:prstGeom prst="rect">
            <a:avLst/>
          </a:prstGeom>
        </p:spPr>
      </p:pic>
      <p:sp>
        <p:nvSpPr>
          <p:cNvPr id="7" name="Rectangle 6"/>
          <p:cNvSpPr/>
          <p:nvPr/>
        </p:nvSpPr>
        <p:spPr>
          <a:xfrm>
            <a:off x="4557600" y="1051200"/>
            <a:ext cx="8640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0490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7915</TotalTime>
  <Words>736</Words>
  <Application>Microsoft Office PowerPoint</Application>
  <PresentationFormat>On-screen Show (16:9)</PresentationFormat>
  <Paragraphs>214</Paragraphs>
  <Slides>52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Courier New</vt: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raptr: Representative and adequate prioritization toolkit in R</vt:lpstr>
      <vt:lpstr>Case study</vt:lpstr>
      <vt:lpstr>Case study</vt:lpstr>
      <vt:lpstr>Case-study </vt:lpstr>
      <vt:lpstr>Case-study </vt:lpstr>
      <vt:lpstr>Can we use environmental and geographic variables as surrogates  for genetic variation in  conservation planning?</vt:lpstr>
      <vt:lpstr>Evolutionary processes</vt:lpstr>
      <vt:lpstr>Evolutionary processes</vt:lpstr>
      <vt:lpstr>Evolutionary processes</vt:lpstr>
      <vt:lpstr>Evolutionary processes</vt:lpstr>
      <vt:lpstr>27 plant species</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Surrogate performance</vt:lpstr>
      <vt:lpstr>How good are conventional approaches for capturing gene flow and can we do better?</vt:lpstr>
      <vt:lpstr>Conventional approaches for connectivity</vt:lpstr>
      <vt:lpstr>Reserve selection using genetic data</vt:lpstr>
      <vt:lpstr>Reserve selection using surrogate data</vt:lpstr>
      <vt:lpstr>Performance evaluation</vt:lpstr>
      <vt:lpstr>Performance evaluation</vt:lpstr>
      <vt:lpstr>Environmental data</vt:lpstr>
      <vt:lpstr>PowerPoint Presentation</vt:lpstr>
      <vt:lpstr>PowerPoint Presentation</vt:lpstr>
      <vt:lpstr>Does habitat suitability correlate with resistance to gene flow?</vt:lpstr>
      <vt:lpstr>Do we need genetic data to maintain gene flow?</vt:lpstr>
      <vt:lpstr>Do we need genetic data to maintain gene flow?</vt:lpstr>
      <vt:lpstr>Prioritizations need gene flow data</vt:lpstr>
      <vt:lpstr>How well are existing protected areas covering species’ realized niches? </vt:lpstr>
      <vt:lpstr>Evolutionary processes</vt:lpstr>
      <vt:lpstr>Species data</vt:lpstr>
      <vt:lpstr>How good is the existing protected system?</vt:lpstr>
      <vt:lpstr>Giant Panda</vt:lpstr>
      <vt:lpstr>Italian Agile Frog</vt:lpstr>
      <vt:lpstr>Prioritization for realized niches</vt:lpstr>
      <vt:lpstr>What if we ignore species niches?</vt:lpstr>
      <vt:lpstr>Global conservation of realized niches</vt:lpstr>
      <vt:lpstr>Try it out yourself?</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340</cp:revision>
  <dcterms:created xsi:type="dcterms:W3CDTF">2006-08-16T00:00:00Z</dcterms:created>
  <dcterms:modified xsi:type="dcterms:W3CDTF">2019-04-05T13:33:36Z</dcterms:modified>
</cp:coreProperties>
</file>